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5"/>
    <p:sldMasterId id="214748368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5143500" cx="9144000"/>
  <p:notesSz cx="6858000" cy="9144000"/>
  <p:embeddedFontLst>
    <p:embeddedFont>
      <p:font typeface="Bebas Neue"/>
      <p:regular r:id="rId34"/>
    </p:embeddedFont>
    <p:embeddedFont>
      <p:font typeface="Advent Pro Medium"/>
      <p:regular r:id="rId35"/>
      <p:bold r:id="rId36"/>
      <p:italic r:id="rId37"/>
      <p:boldItalic r:id="rId38"/>
    </p:embeddedFont>
    <p:embeddedFont>
      <p:font typeface="Caveat Brush"/>
      <p:regular r:id="rId39"/>
    </p:embeddedFont>
    <p:embeddedFont>
      <p:font typeface="Advent Pro"/>
      <p:regular r:id="rId40"/>
      <p:bold r:id="rId41"/>
      <p:italic r:id="rId42"/>
      <p:boldItalic r:id="rId43"/>
    </p:embeddedFont>
    <p:embeddedFont>
      <p:font typeface="Open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3921C47-5A65-4820-BD7D-026279E59CBB}">
  <a:tblStyle styleId="{03921C47-5A65-4820-BD7D-026279E59CB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dventPro-regular.fntdata"/><Relationship Id="rId20" Type="http://schemas.openxmlformats.org/officeDocument/2006/relationships/slide" Target="slides/slide13.xml"/><Relationship Id="rId42" Type="http://schemas.openxmlformats.org/officeDocument/2006/relationships/font" Target="fonts/AdventPro-italic.fntdata"/><Relationship Id="rId41" Type="http://schemas.openxmlformats.org/officeDocument/2006/relationships/font" Target="fonts/AdventPro-bold.fntdata"/><Relationship Id="rId22" Type="http://schemas.openxmlformats.org/officeDocument/2006/relationships/slide" Target="slides/slide15.xml"/><Relationship Id="rId44" Type="http://schemas.openxmlformats.org/officeDocument/2006/relationships/font" Target="fonts/OpenSans-regular.fntdata"/><Relationship Id="rId21" Type="http://schemas.openxmlformats.org/officeDocument/2006/relationships/slide" Target="slides/slide14.xml"/><Relationship Id="rId43" Type="http://schemas.openxmlformats.org/officeDocument/2006/relationships/font" Target="fonts/AdventPro-boldItalic.fntdata"/><Relationship Id="rId24" Type="http://schemas.openxmlformats.org/officeDocument/2006/relationships/slide" Target="slides/slide17.xml"/><Relationship Id="rId46" Type="http://schemas.openxmlformats.org/officeDocument/2006/relationships/font" Target="fonts/OpenSans-italic.fntdata"/><Relationship Id="rId23" Type="http://schemas.openxmlformats.org/officeDocument/2006/relationships/slide" Target="slides/slide16.xml"/><Relationship Id="rId45" Type="http://schemas.openxmlformats.org/officeDocument/2006/relationships/font" Target="fonts/OpenSans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OpenSans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font" Target="fonts/AdventProMedium-regular.fntdata"/><Relationship Id="rId12" Type="http://schemas.openxmlformats.org/officeDocument/2006/relationships/slide" Target="slides/slide5.xml"/><Relationship Id="rId34" Type="http://schemas.openxmlformats.org/officeDocument/2006/relationships/font" Target="fonts/BebasNeue-regular.fntdata"/><Relationship Id="rId15" Type="http://schemas.openxmlformats.org/officeDocument/2006/relationships/slide" Target="slides/slide8.xml"/><Relationship Id="rId37" Type="http://schemas.openxmlformats.org/officeDocument/2006/relationships/font" Target="fonts/AdventProMedium-italic.fntdata"/><Relationship Id="rId14" Type="http://schemas.openxmlformats.org/officeDocument/2006/relationships/slide" Target="slides/slide7.xml"/><Relationship Id="rId36" Type="http://schemas.openxmlformats.org/officeDocument/2006/relationships/font" Target="fonts/AdventProMedium-bold.fntdata"/><Relationship Id="rId17" Type="http://schemas.openxmlformats.org/officeDocument/2006/relationships/slide" Target="slides/slide10.xml"/><Relationship Id="rId39" Type="http://schemas.openxmlformats.org/officeDocument/2006/relationships/font" Target="fonts/CaveatBrush-regular.fntdata"/><Relationship Id="rId16" Type="http://schemas.openxmlformats.org/officeDocument/2006/relationships/slide" Target="slides/slide9.xml"/><Relationship Id="rId38" Type="http://schemas.openxmlformats.org/officeDocument/2006/relationships/font" Target="fonts/AdventProMedium-bold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ac881d5367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ac881d5367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ac881d5367_0_4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ac881d5367_0_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ac881d5367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ac881d5367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ad2a1f9ef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ad2a1f9ef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●"/>
            </a:pPr>
            <a:r>
              <a:rPr lang="en" sz="1400">
                <a:solidFill>
                  <a:srgbClr val="3D494D"/>
                </a:solidFill>
                <a:latin typeface="Open Sans"/>
                <a:ea typeface="Open Sans"/>
                <a:cs typeface="Open Sans"/>
                <a:sym typeface="Open Sans"/>
              </a:rPr>
              <a:t> 2016 - City leaders established several municipal and community goals to reduce carbon emissions and support renewable energy.</a:t>
            </a:r>
            <a:endParaRPr sz="1400">
              <a:solidFill>
                <a:srgbClr val="3D49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3D494D"/>
              </a:buClr>
              <a:buSzPts val="1600"/>
              <a:buFont typeface="Open Sans"/>
              <a:buChar char="●"/>
            </a:pPr>
            <a:r>
              <a:rPr lang="en" sz="1400">
                <a:solidFill>
                  <a:srgbClr val="3D494D"/>
                </a:solidFill>
                <a:latin typeface="Open Sans"/>
                <a:ea typeface="Open Sans"/>
                <a:cs typeface="Open Sans"/>
                <a:sym typeface="Open Sans"/>
              </a:rPr>
              <a:t>April 25, 2024 - Commercial operation and began providing renewable electricity.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ae5b9d6b0e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ae5b9d6b0e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ac881d5367_0_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ac881d5367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ae9807b03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ae9807b03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ac881d5367_0_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ac881d5367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ac881d5367_0_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ac881d5367_0_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ae5b9d6b0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ae5b9d6b0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ad2a1f9ef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ad2a1f9ef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ad2a1f9ef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ad2a1f9ef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ae5b9d6b0e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ae5b9d6b0e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ae9807b03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ae9807b03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ad2a1f9ef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ad2a1f9ef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ae5b9d6b0e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ae5b9d6b0e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ac881d5367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ac881d5367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ac881d5367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ac881d5367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ae5b9d6b0e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ae5b9d6b0e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ac881d5367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ac881d5367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ae9807b031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ae9807b031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ac881d5367_0_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ac881d5367_0_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ae3b6a37c2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ae3b6a37c2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ae3b6a37c2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ae3b6a37c2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ac881d5367_0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ac881d5367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ac881d5367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ac881d5367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4.png"/><Relationship Id="rId3" Type="http://schemas.openxmlformats.org/officeDocument/2006/relationships/image" Target="../media/image3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7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ctrTitle"/>
          </p:nvPr>
        </p:nvSpPr>
        <p:spPr>
          <a:xfrm>
            <a:off x="2040600" y="1554575"/>
            <a:ext cx="5063400" cy="2180400"/>
          </a:xfrm>
          <a:prstGeom prst="rect">
            <a:avLst/>
          </a:prstGeom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55" name="Google Shape;55;p14"/>
          <p:cNvSpPr txBox="1"/>
          <p:nvPr>
            <p:ph idx="1" type="subTitle"/>
          </p:nvPr>
        </p:nvSpPr>
        <p:spPr>
          <a:xfrm>
            <a:off x="2392525" y="3880700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/>
          <p:cNvPicPr preferRelativeResize="0"/>
          <p:nvPr/>
        </p:nvPicPr>
        <p:blipFill rotWithShape="1">
          <a:blip r:embed="rId3">
            <a:alphaModFix/>
          </a:blip>
          <a:srcRect b="9903" l="25652" r="25652" t="9903"/>
          <a:stretch/>
        </p:blipFill>
        <p:spPr>
          <a:xfrm>
            <a:off x="3036325" y="540000"/>
            <a:ext cx="3071352" cy="2845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1"/>
            <a:ext cx="914404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5"/>
          <p:cNvSpPr txBox="1"/>
          <p:nvPr>
            <p:ph type="title"/>
          </p:nvPr>
        </p:nvSpPr>
        <p:spPr>
          <a:xfrm>
            <a:off x="1234725" y="2335312"/>
            <a:ext cx="6674700" cy="857100"/>
          </a:xfrm>
          <a:prstGeom prst="rect">
            <a:avLst/>
          </a:prstGeom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hasCustomPrompt="1" idx="2" type="title"/>
          </p:nvPr>
        </p:nvSpPr>
        <p:spPr>
          <a:xfrm>
            <a:off x="3886275" y="1254925"/>
            <a:ext cx="1371600" cy="914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1" name="Google Shape;61;p15"/>
          <p:cNvSpPr txBox="1"/>
          <p:nvPr>
            <p:ph idx="1" type="subTitle"/>
          </p:nvPr>
        </p:nvSpPr>
        <p:spPr>
          <a:xfrm>
            <a:off x="2286075" y="3233787"/>
            <a:ext cx="4572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50"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65" name="Google Shape;65;p16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66" name="Google Shape;66;p16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6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8" name="Google Shape;68;p16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" type="subTitle"/>
          </p:nvPr>
        </p:nvSpPr>
        <p:spPr>
          <a:xfrm>
            <a:off x="1830175" y="2800354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1" name="Google Shape;71;p17"/>
          <p:cNvSpPr txBox="1"/>
          <p:nvPr>
            <p:ph idx="2" type="subTitle"/>
          </p:nvPr>
        </p:nvSpPr>
        <p:spPr>
          <a:xfrm>
            <a:off x="5485050" y="2800354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Caveat Brush"/>
                <a:ea typeface="Caveat Brush"/>
                <a:cs typeface="Caveat Brush"/>
                <a:sym typeface="Caveat Brush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" name="Google Shape;72;p17"/>
          <p:cNvSpPr txBox="1"/>
          <p:nvPr>
            <p:ph idx="3" type="subTitle"/>
          </p:nvPr>
        </p:nvSpPr>
        <p:spPr>
          <a:xfrm>
            <a:off x="1193113" y="3166050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4" type="subTitle"/>
          </p:nvPr>
        </p:nvSpPr>
        <p:spPr>
          <a:xfrm>
            <a:off x="4847975" y="3166050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5" name="Google Shape;75;p17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76" name="Google Shape;76;p17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7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81" name="Google Shape;81;p18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82" name="Google Shape;82;p18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8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4" name="Google Shape;84;p18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4">
            <a:alphaModFix/>
          </a:blip>
          <a:srcRect b="32624" l="0" r="49726" t="4624"/>
          <a:stretch/>
        </p:blipFill>
        <p:spPr>
          <a:xfrm flipH="1">
            <a:off x="-7173" y="3506625"/>
            <a:ext cx="2331398" cy="16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8" name="Google Shape;88;p19"/>
          <p:cNvSpPr txBox="1"/>
          <p:nvPr>
            <p:ph idx="1" type="body"/>
          </p:nvPr>
        </p:nvSpPr>
        <p:spPr>
          <a:xfrm>
            <a:off x="720000" y="1152475"/>
            <a:ext cx="3852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 sz="1600">
                <a:solidFill>
                  <a:srgbClr val="434343"/>
                </a:solidFill>
              </a:defRPr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>
                <a:solidFill>
                  <a:srgbClr val="434343"/>
                </a:solidFill>
              </a:defRPr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>
                <a:solidFill>
                  <a:srgbClr val="434343"/>
                </a:solidFill>
              </a:defRPr>
            </a:lvl6pPr>
            <a:lvl7pPr indent="-273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>
                <a:solidFill>
                  <a:srgbClr val="434343"/>
                </a:solidFill>
              </a:defRPr>
            </a:lvl7pPr>
            <a:lvl8pPr indent="-273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>
                <a:solidFill>
                  <a:srgbClr val="434343"/>
                </a:solidFill>
              </a:defRPr>
            </a:lvl8pPr>
            <a:lvl9pPr indent="-2667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grpSp>
        <p:nvGrpSpPr>
          <p:cNvPr id="89" name="Google Shape;89;p19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90" name="Google Shape;90;p19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9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0"/>
          <p:cNvPicPr preferRelativeResize="0"/>
          <p:nvPr/>
        </p:nvPicPr>
        <p:blipFill rotWithShape="1">
          <a:blip r:embed="rId4">
            <a:alphaModFix/>
          </a:blip>
          <a:srcRect b="32624" l="0" r="49726" t="4624"/>
          <a:stretch/>
        </p:blipFill>
        <p:spPr>
          <a:xfrm flipH="1">
            <a:off x="-7173" y="3506625"/>
            <a:ext cx="2331398" cy="16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0"/>
          <p:cNvPicPr preferRelativeResize="0"/>
          <p:nvPr/>
        </p:nvPicPr>
        <p:blipFill rotWithShape="1">
          <a:blip r:embed="rId4">
            <a:alphaModFix/>
          </a:blip>
          <a:srcRect b="32624" l="0" r="49726" t="4624"/>
          <a:stretch/>
        </p:blipFill>
        <p:spPr>
          <a:xfrm>
            <a:off x="6812602" y="3506625"/>
            <a:ext cx="2331398" cy="16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0"/>
          <p:cNvPicPr preferRelativeResize="0"/>
          <p:nvPr/>
        </p:nvPicPr>
        <p:blipFill rotWithShape="1">
          <a:blip r:embed="rId5">
            <a:alphaModFix/>
          </a:blip>
          <a:srcRect b="0" l="3643" r="3634" t="0"/>
          <a:stretch/>
        </p:blipFill>
        <p:spPr>
          <a:xfrm>
            <a:off x="332800" y="0"/>
            <a:ext cx="84783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/>
          <p:nvPr>
            <p:ph type="title"/>
          </p:nvPr>
        </p:nvSpPr>
        <p:spPr>
          <a:xfrm>
            <a:off x="2312525" y="1520250"/>
            <a:ext cx="4572000" cy="2103000"/>
          </a:xfrm>
          <a:prstGeom prst="rect">
            <a:avLst/>
          </a:prstGeom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0" y="1566000"/>
            <a:ext cx="4572000" cy="1280100"/>
          </a:xfrm>
          <a:prstGeom prst="rect">
            <a:avLst/>
          </a:prstGeom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2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1" name="Google Shape;101;p21"/>
          <p:cNvSpPr txBox="1"/>
          <p:nvPr>
            <p:ph idx="1" type="subTitle"/>
          </p:nvPr>
        </p:nvSpPr>
        <p:spPr>
          <a:xfrm>
            <a:off x="2459025" y="2846100"/>
            <a:ext cx="42258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>
            <p:ph type="title"/>
          </p:nvPr>
        </p:nvSpPr>
        <p:spPr>
          <a:xfrm>
            <a:off x="720000" y="1157150"/>
            <a:ext cx="77040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pic>
        <p:nvPicPr>
          <p:cNvPr id="104" name="Google Shape;104;p22"/>
          <p:cNvPicPr preferRelativeResize="0"/>
          <p:nvPr/>
        </p:nvPicPr>
        <p:blipFill rotWithShape="1">
          <a:blip r:embed="rId3">
            <a:alphaModFix/>
          </a:blip>
          <a:srcRect b="32624" l="40926" r="4627" t="4624"/>
          <a:stretch/>
        </p:blipFill>
        <p:spPr>
          <a:xfrm>
            <a:off x="0" y="3104650"/>
            <a:ext cx="3144850" cy="203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2"/>
          <p:cNvPicPr preferRelativeResize="0"/>
          <p:nvPr/>
        </p:nvPicPr>
        <p:blipFill rotWithShape="1">
          <a:blip r:embed="rId4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hasCustomPrompt="1" type="title"/>
          </p:nvPr>
        </p:nvSpPr>
        <p:spPr>
          <a:xfrm>
            <a:off x="1284000" y="1642055"/>
            <a:ext cx="6576000" cy="137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8" name="Google Shape;108;p23"/>
          <p:cNvSpPr txBox="1"/>
          <p:nvPr>
            <p:ph idx="1" type="subTitle"/>
          </p:nvPr>
        </p:nvSpPr>
        <p:spPr>
          <a:xfrm>
            <a:off x="1284000" y="3013655"/>
            <a:ext cx="6576000" cy="18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09" name="Google Shape;109;p23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5"/>
          <p:cNvPicPr preferRelativeResize="0"/>
          <p:nvPr/>
        </p:nvPicPr>
        <p:blipFill rotWithShape="1">
          <a:blip r:embed="rId3">
            <a:alphaModFix/>
          </a:blip>
          <a:srcRect b="32624" l="40926" r="4627" t="4624"/>
          <a:stretch/>
        </p:blipFill>
        <p:spPr>
          <a:xfrm>
            <a:off x="0" y="3104650"/>
            <a:ext cx="3144850" cy="203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 txBox="1"/>
          <p:nvPr>
            <p:ph type="title"/>
          </p:nvPr>
        </p:nvSpPr>
        <p:spPr>
          <a:xfrm>
            <a:off x="2895938" y="1615618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4" name="Google Shape;114;p25"/>
          <p:cNvSpPr txBox="1"/>
          <p:nvPr>
            <p:ph hasCustomPrompt="1" idx="2" type="title"/>
          </p:nvPr>
        </p:nvSpPr>
        <p:spPr>
          <a:xfrm>
            <a:off x="1682222" y="1499178"/>
            <a:ext cx="1041300" cy="807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25"/>
          <p:cNvSpPr txBox="1"/>
          <p:nvPr>
            <p:ph idx="1" type="subTitle"/>
          </p:nvPr>
        </p:nvSpPr>
        <p:spPr>
          <a:xfrm>
            <a:off x="2895938" y="2021700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5"/>
          <p:cNvSpPr txBox="1"/>
          <p:nvPr>
            <p:ph idx="3" type="title"/>
          </p:nvPr>
        </p:nvSpPr>
        <p:spPr>
          <a:xfrm>
            <a:off x="6412188" y="1615618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7" name="Google Shape;117;p25"/>
          <p:cNvSpPr txBox="1"/>
          <p:nvPr>
            <p:ph hasCustomPrompt="1" idx="4" type="title"/>
          </p:nvPr>
        </p:nvSpPr>
        <p:spPr>
          <a:xfrm>
            <a:off x="5198400" y="1499178"/>
            <a:ext cx="1041300" cy="807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8" name="Google Shape;118;p25"/>
          <p:cNvSpPr txBox="1"/>
          <p:nvPr>
            <p:ph idx="5" type="subTitle"/>
          </p:nvPr>
        </p:nvSpPr>
        <p:spPr>
          <a:xfrm>
            <a:off x="6412188" y="2021700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5"/>
          <p:cNvSpPr txBox="1"/>
          <p:nvPr>
            <p:ph idx="6" type="title"/>
          </p:nvPr>
        </p:nvSpPr>
        <p:spPr>
          <a:xfrm>
            <a:off x="2895938" y="3115756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0" name="Google Shape;120;p25"/>
          <p:cNvSpPr txBox="1"/>
          <p:nvPr>
            <p:ph hasCustomPrompt="1" idx="7" type="title"/>
          </p:nvPr>
        </p:nvSpPr>
        <p:spPr>
          <a:xfrm>
            <a:off x="1682222" y="2954903"/>
            <a:ext cx="1041300" cy="807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1" name="Google Shape;121;p25"/>
          <p:cNvSpPr txBox="1"/>
          <p:nvPr>
            <p:ph idx="8" type="subTitle"/>
          </p:nvPr>
        </p:nvSpPr>
        <p:spPr>
          <a:xfrm>
            <a:off x="2895938" y="3521838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5"/>
          <p:cNvSpPr txBox="1"/>
          <p:nvPr>
            <p:ph idx="9" type="title"/>
          </p:nvPr>
        </p:nvSpPr>
        <p:spPr>
          <a:xfrm>
            <a:off x="6412188" y="3115756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25"/>
          <p:cNvSpPr txBox="1"/>
          <p:nvPr>
            <p:ph hasCustomPrompt="1" idx="13" type="title"/>
          </p:nvPr>
        </p:nvSpPr>
        <p:spPr>
          <a:xfrm>
            <a:off x="5198400" y="2954903"/>
            <a:ext cx="1041300" cy="807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57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25"/>
          <p:cNvSpPr txBox="1"/>
          <p:nvPr>
            <p:ph idx="14" type="subTitle"/>
          </p:nvPr>
        </p:nvSpPr>
        <p:spPr>
          <a:xfrm>
            <a:off x="6412188" y="3521838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5" type="title"/>
          </p:nvPr>
        </p:nvSpPr>
        <p:spPr>
          <a:xfrm>
            <a:off x="720000" y="421102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26" name="Google Shape;126;p25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127" name="Google Shape;127;p25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5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9" name="Google Shape;129;p25"/>
          <p:cNvPicPr preferRelativeResize="0"/>
          <p:nvPr/>
        </p:nvPicPr>
        <p:blipFill rotWithShape="1">
          <a:blip r:embed="rId4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6"/>
          <p:cNvPicPr preferRelativeResize="0"/>
          <p:nvPr/>
        </p:nvPicPr>
        <p:blipFill rotWithShape="1">
          <a:blip r:embed="rId3">
            <a:alphaModFix/>
          </a:blip>
          <a:srcRect b="32624" l="40926" r="4627" t="4624"/>
          <a:stretch/>
        </p:blipFill>
        <p:spPr>
          <a:xfrm flipH="1">
            <a:off x="6619201" y="3506625"/>
            <a:ext cx="2524800" cy="163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6"/>
          <p:cNvPicPr preferRelativeResize="0"/>
          <p:nvPr/>
        </p:nvPicPr>
        <p:blipFill rotWithShape="1">
          <a:blip r:embed="rId3">
            <a:alphaModFix/>
          </a:blip>
          <a:srcRect b="32624" l="0" r="49726" t="4624"/>
          <a:stretch/>
        </p:blipFill>
        <p:spPr>
          <a:xfrm flipH="1">
            <a:off x="-7173" y="3506625"/>
            <a:ext cx="2331398" cy="163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2143050" y="4222500"/>
            <a:ext cx="4857900" cy="45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35" name="Google Shape;135;p26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136" name="Google Shape;136;p26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6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8" name="Google Shape;138;p26"/>
          <p:cNvPicPr preferRelativeResize="0"/>
          <p:nvPr/>
        </p:nvPicPr>
        <p:blipFill rotWithShape="1">
          <a:blip r:embed="rId4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>
            <p:ph type="title"/>
          </p:nvPr>
        </p:nvSpPr>
        <p:spPr>
          <a:xfrm>
            <a:off x="720000" y="3115538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1" name="Google Shape;141;p27"/>
          <p:cNvSpPr txBox="1"/>
          <p:nvPr>
            <p:ph idx="1" type="subTitle"/>
          </p:nvPr>
        </p:nvSpPr>
        <p:spPr>
          <a:xfrm>
            <a:off x="720000" y="3481238"/>
            <a:ext cx="23364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2" type="title"/>
          </p:nvPr>
        </p:nvSpPr>
        <p:spPr>
          <a:xfrm>
            <a:off x="3403800" y="3115538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3" name="Google Shape;143;p27"/>
          <p:cNvSpPr txBox="1"/>
          <p:nvPr>
            <p:ph idx="3" type="subTitle"/>
          </p:nvPr>
        </p:nvSpPr>
        <p:spPr>
          <a:xfrm>
            <a:off x="3403800" y="3481238"/>
            <a:ext cx="23364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7"/>
          <p:cNvSpPr txBox="1"/>
          <p:nvPr>
            <p:ph idx="4" type="title"/>
          </p:nvPr>
        </p:nvSpPr>
        <p:spPr>
          <a:xfrm>
            <a:off x="6087600" y="3115538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" name="Google Shape;145;p27"/>
          <p:cNvSpPr txBox="1"/>
          <p:nvPr>
            <p:ph idx="5" type="subTitle"/>
          </p:nvPr>
        </p:nvSpPr>
        <p:spPr>
          <a:xfrm>
            <a:off x="6087600" y="3481238"/>
            <a:ext cx="23364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6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47" name="Google Shape;147;p27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148" name="Google Shape;148;p27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7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>
            <p:ph type="title"/>
          </p:nvPr>
        </p:nvSpPr>
        <p:spPr>
          <a:xfrm>
            <a:off x="2069821" y="167737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" name="Google Shape;153;p28"/>
          <p:cNvSpPr txBox="1"/>
          <p:nvPr>
            <p:ph idx="1" type="subTitle"/>
          </p:nvPr>
        </p:nvSpPr>
        <p:spPr>
          <a:xfrm>
            <a:off x="2069821" y="2043075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8"/>
          <p:cNvSpPr txBox="1"/>
          <p:nvPr>
            <p:ph idx="2" type="title"/>
          </p:nvPr>
        </p:nvSpPr>
        <p:spPr>
          <a:xfrm>
            <a:off x="5921837" y="1686488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5" name="Google Shape;155;p28"/>
          <p:cNvSpPr txBox="1"/>
          <p:nvPr>
            <p:ph idx="3" type="subTitle"/>
          </p:nvPr>
        </p:nvSpPr>
        <p:spPr>
          <a:xfrm>
            <a:off x="5921831" y="2052188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8"/>
          <p:cNvSpPr txBox="1"/>
          <p:nvPr>
            <p:ph idx="4" type="title"/>
          </p:nvPr>
        </p:nvSpPr>
        <p:spPr>
          <a:xfrm>
            <a:off x="2069836" y="3409800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7" name="Google Shape;157;p28"/>
          <p:cNvSpPr txBox="1"/>
          <p:nvPr>
            <p:ph idx="5" type="subTitle"/>
          </p:nvPr>
        </p:nvSpPr>
        <p:spPr>
          <a:xfrm>
            <a:off x="2069833" y="3775500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8"/>
          <p:cNvSpPr txBox="1"/>
          <p:nvPr>
            <p:ph idx="6" type="title"/>
          </p:nvPr>
        </p:nvSpPr>
        <p:spPr>
          <a:xfrm>
            <a:off x="5921834" y="337777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9" name="Google Shape;159;p28"/>
          <p:cNvSpPr txBox="1"/>
          <p:nvPr>
            <p:ph idx="7" type="subTitle"/>
          </p:nvPr>
        </p:nvSpPr>
        <p:spPr>
          <a:xfrm>
            <a:off x="5921834" y="3743475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8"/>
          <p:cNvSpPr txBox="1"/>
          <p:nvPr>
            <p:ph idx="8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61" name="Google Shape;161;p28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162" name="Google Shape;162;p28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8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720000" y="203693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7" name="Google Shape;167;p29"/>
          <p:cNvSpPr txBox="1"/>
          <p:nvPr>
            <p:ph idx="1" type="subTitle"/>
          </p:nvPr>
        </p:nvSpPr>
        <p:spPr>
          <a:xfrm>
            <a:off x="720000" y="232545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9"/>
          <p:cNvSpPr txBox="1"/>
          <p:nvPr>
            <p:ph idx="2" type="title"/>
          </p:nvPr>
        </p:nvSpPr>
        <p:spPr>
          <a:xfrm>
            <a:off x="3657600" y="203693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9" name="Google Shape;169;p29"/>
          <p:cNvSpPr txBox="1"/>
          <p:nvPr>
            <p:ph idx="3" type="subTitle"/>
          </p:nvPr>
        </p:nvSpPr>
        <p:spPr>
          <a:xfrm>
            <a:off x="3657600" y="232545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9"/>
          <p:cNvSpPr txBox="1"/>
          <p:nvPr>
            <p:ph idx="4" type="title"/>
          </p:nvPr>
        </p:nvSpPr>
        <p:spPr>
          <a:xfrm>
            <a:off x="720000" y="390508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1" name="Google Shape;171;p29"/>
          <p:cNvSpPr txBox="1"/>
          <p:nvPr>
            <p:ph idx="5" type="subTitle"/>
          </p:nvPr>
        </p:nvSpPr>
        <p:spPr>
          <a:xfrm>
            <a:off x="720000" y="419360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9"/>
          <p:cNvSpPr txBox="1"/>
          <p:nvPr>
            <p:ph idx="6" type="title"/>
          </p:nvPr>
        </p:nvSpPr>
        <p:spPr>
          <a:xfrm>
            <a:off x="3657600" y="390508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3" name="Google Shape;173;p29"/>
          <p:cNvSpPr txBox="1"/>
          <p:nvPr>
            <p:ph idx="7" type="subTitle"/>
          </p:nvPr>
        </p:nvSpPr>
        <p:spPr>
          <a:xfrm>
            <a:off x="3657600" y="419360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9"/>
          <p:cNvSpPr txBox="1"/>
          <p:nvPr>
            <p:ph idx="8" type="title"/>
          </p:nvPr>
        </p:nvSpPr>
        <p:spPr>
          <a:xfrm>
            <a:off x="6595195" y="203693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5" name="Google Shape;175;p29"/>
          <p:cNvSpPr txBox="1"/>
          <p:nvPr>
            <p:ph idx="9" type="subTitle"/>
          </p:nvPr>
        </p:nvSpPr>
        <p:spPr>
          <a:xfrm>
            <a:off x="6595195" y="232545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9"/>
          <p:cNvSpPr txBox="1"/>
          <p:nvPr>
            <p:ph idx="13" type="title"/>
          </p:nvPr>
        </p:nvSpPr>
        <p:spPr>
          <a:xfrm>
            <a:off x="6595195" y="3905080"/>
            <a:ext cx="1828800" cy="274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7" name="Google Shape;177;p29"/>
          <p:cNvSpPr txBox="1"/>
          <p:nvPr>
            <p:ph idx="14" type="subTitle"/>
          </p:nvPr>
        </p:nvSpPr>
        <p:spPr>
          <a:xfrm>
            <a:off x="6595195" y="4193607"/>
            <a:ext cx="1828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9"/>
          <p:cNvSpPr txBox="1"/>
          <p:nvPr>
            <p:ph idx="15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79" name="Google Shape;179;p29"/>
          <p:cNvGrpSpPr/>
          <p:nvPr/>
        </p:nvGrpSpPr>
        <p:grpSpPr>
          <a:xfrm>
            <a:off x="249218" y="566775"/>
            <a:ext cx="274314" cy="274315"/>
            <a:chOff x="325418" y="566775"/>
            <a:chExt cx="274314" cy="274315"/>
          </a:xfrm>
        </p:grpSpPr>
        <p:sp>
          <p:nvSpPr>
            <p:cNvPr id="180" name="Google Shape;180;p29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hasCustomPrompt="1" type="title"/>
          </p:nvPr>
        </p:nvSpPr>
        <p:spPr>
          <a:xfrm>
            <a:off x="2353969" y="897560"/>
            <a:ext cx="1463100" cy="64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5" name="Google Shape;185;p30"/>
          <p:cNvSpPr txBox="1"/>
          <p:nvPr>
            <p:ph idx="1" type="subTitle"/>
          </p:nvPr>
        </p:nvSpPr>
        <p:spPr>
          <a:xfrm>
            <a:off x="2079619" y="1889838"/>
            <a:ext cx="20118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0"/>
          <p:cNvSpPr txBox="1"/>
          <p:nvPr>
            <p:ph hasCustomPrompt="1" idx="2" type="title"/>
          </p:nvPr>
        </p:nvSpPr>
        <p:spPr>
          <a:xfrm>
            <a:off x="2353969" y="2856461"/>
            <a:ext cx="1463100" cy="64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" name="Google Shape;187;p30"/>
          <p:cNvSpPr txBox="1"/>
          <p:nvPr>
            <p:ph idx="3" type="subTitle"/>
          </p:nvPr>
        </p:nvSpPr>
        <p:spPr>
          <a:xfrm>
            <a:off x="2079619" y="3861574"/>
            <a:ext cx="20118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0"/>
          <p:cNvSpPr txBox="1"/>
          <p:nvPr>
            <p:ph hasCustomPrompt="1" idx="4" type="title"/>
          </p:nvPr>
        </p:nvSpPr>
        <p:spPr>
          <a:xfrm>
            <a:off x="5326931" y="897550"/>
            <a:ext cx="1463100" cy="64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9" name="Google Shape;189;p30"/>
          <p:cNvSpPr txBox="1"/>
          <p:nvPr>
            <p:ph idx="5" type="subTitle"/>
          </p:nvPr>
        </p:nvSpPr>
        <p:spPr>
          <a:xfrm>
            <a:off x="5052581" y="1889838"/>
            <a:ext cx="20118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90" name="Google Shape;190;p30"/>
          <p:cNvPicPr preferRelativeResize="0"/>
          <p:nvPr/>
        </p:nvPicPr>
        <p:blipFill rotWithShape="1">
          <a:blip r:embed="rId3">
            <a:alphaModFix/>
          </a:blip>
          <a:srcRect b="-4522" l="17320" r="33984" t="24330"/>
          <a:stretch/>
        </p:blipFill>
        <p:spPr>
          <a:xfrm>
            <a:off x="7676450" y="0"/>
            <a:ext cx="1467552" cy="13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 rotWithShape="1">
          <a:blip r:embed="rId4">
            <a:alphaModFix/>
          </a:blip>
          <a:srcRect b="32624" l="40926" r="4627" t="4624"/>
          <a:stretch/>
        </p:blipFill>
        <p:spPr>
          <a:xfrm>
            <a:off x="0" y="3104650"/>
            <a:ext cx="3144850" cy="203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>
            <p:ph hasCustomPrompt="1" idx="6" type="title"/>
          </p:nvPr>
        </p:nvSpPr>
        <p:spPr>
          <a:xfrm>
            <a:off x="5326931" y="2856461"/>
            <a:ext cx="1463100" cy="640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93" name="Google Shape;193;p30"/>
          <p:cNvSpPr txBox="1"/>
          <p:nvPr>
            <p:ph idx="7" type="subTitle"/>
          </p:nvPr>
        </p:nvSpPr>
        <p:spPr>
          <a:xfrm>
            <a:off x="5052581" y="3861574"/>
            <a:ext cx="20118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ctrTitle"/>
          </p:nvPr>
        </p:nvSpPr>
        <p:spPr>
          <a:xfrm>
            <a:off x="2429950" y="540000"/>
            <a:ext cx="4284000" cy="997800"/>
          </a:xfrm>
          <a:prstGeom prst="rect">
            <a:avLst/>
          </a:prstGeom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6" name="Google Shape;196;p31"/>
          <p:cNvSpPr txBox="1"/>
          <p:nvPr>
            <p:ph idx="1" type="subTitle"/>
          </p:nvPr>
        </p:nvSpPr>
        <p:spPr>
          <a:xfrm>
            <a:off x="2425075" y="1537800"/>
            <a:ext cx="4293900" cy="128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31"/>
          <p:cNvSpPr txBox="1"/>
          <p:nvPr/>
        </p:nvSpPr>
        <p:spPr>
          <a:xfrm>
            <a:off x="2546100" y="3872100"/>
            <a:ext cx="4051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CREDITS: This presentation template was created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dvent Pro"/>
                <a:ea typeface="Advent Pro"/>
                <a:cs typeface="Advent Pro"/>
                <a:sym typeface="Advent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, including icons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dvent Pro"/>
                <a:ea typeface="Advent Pro"/>
                <a:cs typeface="Advent Pro"/>
                <a:sym typeface="Advent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, and infographics &amp; images by </a:t>
            </a:r>
            <a:r>
              <a:rPr b="1" lang="en" sz="1200">
                <a:solidFill>
                  <a:schemeClr val="dk1"/>
                </a:solidFill>
                <a:uFill>
                  <a:noFill/>
                </a:uFill>
                <a:latin typeface="Advent Pro"/>
                <a:ea typeface="Advent Pro"/>
                <a:cs typeface="Advent Pro"/>
                <a:sym typeface="Advent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200">
              <a:solidFill>
                <a:schemeClr val="dk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6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9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Caveat Brush"/>
              <a:buNone/>
              <a:defRPr sz="3500">
                <a:solidFill>
                  <a:schemeClr val="lt1"/>
                </a:solidFill>
                <a:latin typeface="Caveat Brush"/>
                <a:ea typeface="Caveat Brush"/>
                <a:cs typeface="Caveat Brush"/>
                <a:sym typeface="Caveat Brush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○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■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○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■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○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dvent Pro Medium"/>
              <a:buChar char="■"/>
              <a:defRPr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youtube.com/watch?v=CtWZ0e7Efe4" TargetMode="External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jpg"/><Relationship Id="rId4" Type="http://schemas.openxmlformats.org/officeDocument/2006/relationships/image" Target="../media/image3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2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png"/><Relationship Id="rId4" Type="http://schemas.openxmlformats.org/officeDocument/2006/relationships/image" Target="../media/image15.png"/><Relationship Id="rId5" Type="http://schemas.openxmlformats.org/officeDocument/2006/relationships/image" Target="../media/image33.jpg"/><Relationship Id="rId6" Type="http://schemas.openxmlformats.org/officeDocument/2006/relationships/image" Target="../media/image29.jp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type="ctrTitle"/>
          </p:nvPr>
        </p:nvSpPr>
        <p:spPr>
          <a:xfrm>
            <a:off x="2040600" y="1554575"/>
            <a:ext cx="5063400" cy="2180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300"/>
              <a:t>Western Renewables</a:t>
            </a:r>
            <a:endParaRPr sz="3800"/>
          </a:p>
        </p:txBody>
      </p:sp>
      <p:sp>
        <p:nvSpPr>
          <p:cNvPr id="205" name="Google Shape;205;p34"/>
          <p:cNvSpPr txBox="1"/>
          <p:nvPr>
            <p:ph idx="1" type="subTitle"/>
          </p:nvPr>
        </p:nvSpPr>
        <p:spPr>
          <a:xfrm>
            <a:off x="2392525" y="3880700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veat Brush"/>
                <a:ea typeface="Caveat Brush"/>
                <a:cs typeface="Caveat Brush"/>
                <a:sym typeface="Caveat Brush"/>
              </a:rPr>
              <a:t>Salt Lake City, Utah</a:t>
            </a:r>
            <a:endParaRPr>
              <a:latin typeface="Caveat Brush"/>
              <a:ea typeface="Caveat Brush"/>
              <a:cs typeface="Caveat Brush"/>
              <a:sym typeface="Caveat Brush"/>
            </a:endParaRPr>
          </a:p>
        </p:txBody>
      </p:sp>
      <p:grpSp>
        <p:nvGrpSpPr>
          <p:cNvPr id="206" name="Google Shape;206;p34"/>
          <p:cNvGrpSpPr/>
          <p:nvPr/>
        </p:nvGrpSpPr>
        <p:grpSpPr>
          <a:xfrm>
            <a:off x="4114801" y="394270"/>
            <a:ext cx="914397" cy="914402"/>
            <a:chOff x="325418" y="566775"/>
            <a:chExt cx="274314" cy="274315"/>
          </a:xfrm>
        </p:grpSpPr>
        <p:sp>
          <p:nvSpPr>
            <p:cNvPr id="207" name="Google Shape;207;p34"/>
            <p:cNvSpPr/>
            <p:nvPr/>
          </p:nvSpPr>
          <p:spPr>
            <a:xfrm>
              <a:off x="362375" y="566775"/>
              <a:ext cx="219455" cy="182881"/>
            </a:xfrm>
            <a:custGeom>
              <a:rect b="b" l="l" r="r" t="t"/>
              <a:pathLst>
                <a:path extrusionOk="0" h="3543" w="4388">
                  <a:moveTo>
                    <a:pt x="1891" y="0"/>
                  </a:moveTo>
                  <a:cubicBezTo>
                    <a:pt x="1661" y="0"/>
                    <a:pt x="1438" y="31"/>
                    <a:pt x="1238" y="90"/>
                  </a:cubicBezTo>
                  <a:cubicBezTo>
                    <a:pt x="250" y="816"/>
                    <a:pt x="0" y="2626"/>
                    <a:pt x="1167" y="3281"/>
                  </a:cubicBezTo>
                  <a:cubicBezTo>
                    <a:pt x="1419" y="3463"/>
                    <a:pt x="1703" y="3543"/>
                    <a:pt x="1989" y="3543"/>
                  </a:cubicBezTo>
                  <a:cubicBezTo>
                    <a:pt x="3164" y="3543"/>
                    <a:pt x="4387" y="2198"/>
                    <a:pt x="3679" y="1030"/>
                  </a:cubicBezTo>
                  <a:cubicBezTo>
                    <a:pt x="3442" y="321"/>
                    <a:pt x="2636" y="0"/>
                    <a:pt x="18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4"/>
            <p:cNvSpPr/>
            <p:nvPr/>
          </p:nvSpPr>
          <p:spPr>
            <a:xfrm rot="-5400000">
              <a:off x="352849" y="594208"/>
              <a:ext cx="219452" cy="274314"/>
            </a:xfrm>
            <a:custGeom>
              <a:rect b="b" l="l" r="r" t="t"/>
              <a:pathLst>
                <a:path extrusionOk="0" h="5518" w="4287">
                  <a:moveTo>
                    <a:pt x="643" y="0"/>
                  </a:moveTo>
                  <a:cubicBezTo>
                    <a:pt x="465" y="83"/>
                    <a:pt x="286" y="167"/>
                    <a:pt x="131" y="286"/>
                  </a:cubicBezTo>
                  <a:cubicBezTo>
                    <a:pt x="0" y="1488"/>
                    <a:pt x="274" y="2679"/>
                    <a:pt x="286" y="3893"/>
                  </a:cubicBezTo>
                  <a:cubicBezTo>
                    <a:pt x="274" y="4262"/>
                    <a:pt x="250" y="4989"/>
                    <a:pt x="238" y="5358"/>
                  </a:cubicBezTo>
                  <a:lnTo>
                    <a:pt x="369" y="5358"/>
                  </a:lnTo>
                  <a:cubicBezTo>
                    <a:pt x="394" y="5473"/>
                    <a:pt x="475" y="5518"/>
                    <a:pt x="579" y="5518"/>
                  </a:cubicBezTo>
                  <a:cubicBezTo>
                    <a:pt x="831" y="5518"/>
                    <a:pt x="1219" y="5259"/>
                    <a:pt x="1286" y="5108"/>
                  </a:cubicBezTo>
                  <a:cubicBezTo>
                    <a:pt x="2084" y="4322"/>
                    <a:pt x="3191" y="3989"/>
                    <a:pt x="4001" y="3250"/>
                  </a:cubicBezTo>
                  <a:cubicBezTo>
                    <a:pt x="4287" y="2488"/>
                    <a:pt x="3453" y="2226"/>
                    <a:pt x="3025" y="1810"/>
                  </a:cubicBezTo>
                  <a:cubicBezTo>
                    <a:pt x="2370" y="1048"/>
                    <a:pt x="1489" y="536"/>
                    <a:pt x="6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5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are we?</a:t>
            </a:r>
            <a:endParaRPr/>
          </a:p>
        </p:txBody>
      </p:sp>
      <p:sp>
        <p:nvSpPr>
          <p:cNvPr id="214" name="Google Shape;214;p35"/>
          <p:cNvSpPr txBox="1"/>
          <p:nvPr>
            <p:ph idx="1" type="subTitle"/>
          </p:nvPr>
        </p:nvSpPr>
        <p:spPr>
          <a:xfrm>
            <a:off x="1830175" y="3659154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Ian Whicker</a:t>
            </a:r>
            <a:endParaRPr/>
          </a:p>
        </p:txBody>
      </p:sp>
      <p:sp>
        <p:nvSpPr>
          <p:cNvPr id="215" name="Google Shape;215;p35"/>
          <p:cNvSpPr txBox="1"/>
          <p:nvPr>
            <p:ph idx="2" type="subTitle"/>
          </p:nvPr>
        </p:nvSpPr>
        <p:spPr>
          <a:xfrm>
            <a:off x="5485050" y="3659154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Gavin Haig</a:t>
            </a:r>
            <a:endParaRPr/>
          </a:p>
        </p:txBody>
      </p:sp>
      <p:sp>
        <p:nvSpPr>
          <p:cNvPr id="216" name="Google Shape;216;p35"/>
          <p:cNvSpPr txBox="1"/>
          <p:nvPr>
            <p:ph idx="3" type="subTitle"/>
          </p:nvPr>
        </p:nvSpPr>
        <p:spPr>
          <a:xfrm>
            <a:off x="1193113" y="3939700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EIS Lead</a:t>
            </a:r>
            <a:endParaRPr/>
          </a:p>
        </p:txBody>
      </p:sp>
      <p:sp>
        <p:nvSpPr>
          <p:cNvPr id="217" name="Google Shape;217;p35"/>
          <p:cNvSpPr txBox="1"/>
          <p:nvPr>
            <p:ph idx="4" type="subTitle"/>
          </p:nvPr>
        </p:nvSpPr>
        <p:spPr>
          <a:xfrm>
            <a:off x="4848000" y="3939700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Supply Lead</a:t>
            </a:r>
            <a:endParaRPr/>
          </a:p>
        </p:txBody>
      </p:sp>
      <p:pic>
        <p:nvPicPr>
          <p:cNvPr id="218" name="Google Shape;218;p35"/>
          <p:cNvPicPr preferRelativeResize="0"/>
          <p:nvPr/>
        </p:nvPicPr>
        <p:blipFill rotWithShape="1">
          <a:blip r:embed="rId3">
            <a:alphaModFix/>
          </a:blip>
          <a:srcRect b="0" l="0" r="0" t="12411"/>
          <a:stretch/>
        </p:blipFill>
        <p:spPr>
          <a:xfrm>
            <a:off x="5533025" y="1393125"/>
            <a:ext cx="1732843" cy="226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5"/>
          <p:cNvSpPr txBox="1"/>
          <p:nvPr/>
        </p:nvSpPr>
        <p:spPr>
          <a:xfrm>
            <a:off x="1728725" y="1540750"/>
            <a:ext cx="1828800" cy="21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220" name="Google Shape;220;p35" title="61946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09225" y="1391314"/>
            <a:ext cx="1670700" cy="2269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</a:t>
            </a:r>
            <a:r>
              <a:rPr lang="en"/>
              <a:t>Narrative</a:t>
            </a:r>
            <a:endParaRPr/>
          </a:p>
        </p:txBody>
      </p:sp>
      <p:pic>
        <p:nvPicPr>
          <p:cNvPr id="226" name="Google Shape;22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71750"/>
            <a:ext cx="3822899" cy="255056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6"/>
          <p:cNvSpPr txBox="1"/>
          <p:nvPr>
            <p:ph idx="2" type="subTitle"/>
          </p:nvPr>
        </p:nvSpPr>
        <p:spPr>
          <a:xfrm>
            <a:off x="5404325" y="1311929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Families &amp; Population</a:t>
            </a:r>
            <a:endParaRPr/>
          </a:p>
        </p:txBody>
      </p:sp>
      <p:sp>
        <p:nvSpPr>
          <p:cNvPr id="228" name="Google Shape;228;p36"/>
          <p:cNvSpPr txBox="1"/>
          <p:nvPr>
            <p:ph idx="3" type="subTitle"/>
          </p:nvPr>
        </p:nvSpPr>
        <p:spPr>
          <a:xfrm>
            <a:off x="720000" y="1720775"/>
            <a:ext cx="3102900" cy="17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Dry/Arid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Mountainous</a:t>
            </a:r>
            <a:endParaRPr/>
          </a:p>
        </p:txBody>
      </p:sp>
      <p:sp>
        <p:nvSpPr>
          <p:cNvPr id="229" name="Google Shape;229;p36"/>
          <p:cNvSpPr txBox="1"/>
          <p:nvPr>
            <p:ph idx="4" type="subTitle"/>
          </p:nvPr>
        </p:nvSpPr>
        <p:spPr>
          <a:xfrm>
            <a:off x="4709600" y="0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6"/>
          <p:cNvSpPr txBox="1"/>
          <p:nvPr>
            <p:ph idx="2" type="subTitle"/>
          </p:nvPr>
        </p:nvSpPr>
        <p:spPr>
          <a:xfrm>
            <a:off x="720000" y="1192900"/>
            <a:ext cx="24165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Utah Environment</a:t>
            </a:r>
            <a:endParaRPr/>
          </a:p>
        </p:txBody>
      </p:sp>
      <p:sp>
        <p:nvSpPr>
          <p:cNvPr id="231" name="Google Shape;231;p36"/>
          <p:cNvSpPr txBox="1"/>
          <p:nvPr/>
        </p:nvSpPr>
        <p:spPr>
          <a:xfrm>
            <a:off x="4721525" y="2036650"/>
            <a:ext cx="3194400" cy="12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dvent Pro"/>
              <a:buChar char="●"/>
            </a:pPr>
            <a:r>
              <a:rPr lang="en" sz="1200">
                <a:latin typeface="Advent Pro"/>
                <a:ea typeface="Advent Pro"/>
                <a:cs typeface="Advent Pro"/>
                <a:sym typeface="Advent Pro"/>
              </a:rPr>
              <a:t> </a:t>
            </a: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Population - 199,743</a:t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Advent Pro"/>
              <a:buChar char="●"/>
            </a:pP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 Families -  98,916</a:t>
            </a:r>
            <a:endParaRPr sz="1600"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id="232" name="Google Shape;23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9600" y="3320975"/>
            <a:ext cx="3207322" cy="179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Renewables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7"/>
          <p:cNvSpPr txBox="1"/>
          <p:nvPr>
            <p:ph idx="1" type="body"/>
          </p:nvPr>
        </p:nvSpPr>
        <p:spPr>
          <a:xfrm>
            <a:off x="720000" y="1152475"/>
            <a:ext cx="3852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"/>
              <a:buChar char="●"/>
            </a:pPr>
            <a:r>
              <a:t/>
            </a:r>
            <a:endParaRPr sz="1400">
              <a:solidFill>
                <a:srgbClr val="F9F9F9"/>
              </a:solidFill>
              <a:highlight>
                <a:srgbClr val="005695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234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dvent Pro"/>
              <a:buChar char="●"/>
            </a:pPr>
            <a:r>
              <a:rPr lang="en" sz="1400">
                <a:solidFill>
                  <a:srgbClr val="000000"/>
                </a:solidFill>
                <a:latin typeface="Advent Pro"/>
                <a:ea typeface="Advent Pro"/>
                <a:cs typeface="Advent Pro"/>
                <a:sym typeface="Advent Pro"/>
              </a:rPr>
              <a:t>The Elektron Solar Project</a:t>
            </a:r>
            <a:endParaRPr sz="1400">
              <a:solidFill>
                <a:srgbClr val="000000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dvent Pro"/>
              <a:buChar char="●"/>
            </a:pPr>
            <a:r>
              <a:rPr lang="en" sz="1400">
                <a:solidFill>
                  <a:srgbClr val="3D494D"/>
                </a:solidFill>
                <a:latin typeface="Advent Pro"/>
                <a:ea typeface="Advent Pro"/>
                <a:cs typeface="Advent Pro"/>
                <a:sym typeface="Advent Pro"/>
              </a:rPr>
              <a:t> 2016 - City leaders establish renewable goals</a:t>
            </a:r>
            <a:endParaRPr sz="1400">
              <a:solidFill>
                <a:srgbClr val="3D494D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3D494D"/>
              </a:buClr>
              <a:buSzPts val="1600"/>
              <a:buFont typeface="Advent Pro"/>
              <a:buChar char="●"/>
            </a:pPr>
            <a:r>
              <a:rPr lang="en" sz="1400">
                <a:solidFill>
                  <a:srgbClr val="3D494D"/>
                </a:solidFill>
                <a:latin typeface="Advent Pro"/>
                <a:ea typeface="Advent Pro"/>
                <a:cs typeface="Advent Pro"/>
                <a:sym typeface="Advent Pro"/>
              </a:rPr>
              <a:t>April 25, 2024 - Solar farm operations go live</a:t>
            </a:r>
            <a:endParaRPr>
              <a:solidFill>
                <a:srgbClr val="3D494D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id="239" name="Google Shape;23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9600" y="1288842"/>
            <a:ext cx="625525" cy="62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7"/>
          <p:cNvSpPr txBox="1"/>
          <p:nvPr/>
        </p:nvSpPr>
        <p:spPr>
          <a:xfrm>
            <a:off x="5139350" y="1323025"/>
            <a:ext cx="3759600" cy="36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2A2A2A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457200" lvl="0" marL="0" rtl="0" algn="l">
              <a:lnSpc>
                <a:spcPct val="12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A2A2A"/>
                </a:solidFill>
                <a:latin typeface="Advent Pro"/>
                <a:ea typeface="Advent Pro"/>
                <a:cs typeface="Advent Pro"/>
                <a:sym typeface="Advent Pro"/>
              </a:rPr>
              <a:t>Wasatch Resource Recovery</a:t>
            </a:r>
            <a:endParaRPr sz="1600"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lnSpc>
                <a:spcPct val="125000"/>
              </a:lnSpc>
              <a:spcBef>
                <a:spcPts val="1700"/>
              </a:spcBef>
              <a:spcAft>
                <a:spcPts val="0"/>
              </a:spcAft>
              <a:buClr>
                <a:srgbClr val="4B5054"/>
              </a:buClr>
              <a:buSzPts val="1400"/>
              <a:buFont typeface="Advent Pro"/>
              <a:buChar char="●"/>
            </a:pPr>
            <a:r>
              <a:rPr lang="en">
                <a:solidFill>
                  <a:srgbClr val="4B5054"/>
                </a:solidFill>
                <a:latin typeface="Advent Pro"/>
                <a:ea typeface="Advent Pro"/>
                <a:cs typeface="Advent Pro"/>
                <a:sym typeface="Advent Pro"/>
              </a:rPr>
              <a:t>(WRR) anaerobic digestion facility, North Salt Lake City -  Began receiving food waste in 2019. </a:t>
            </a:r>
            <a:endParaRPr>
              <a:solidFill>
                <a:srgbClr val="4B5054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dvent Pro Medium"/>
              <a:buChar char="●"/>
            </a:pPr>
            <a:r>
              <a:rPr lang="en">
                <a:solidFill>
                  <a:srgbClr val="4B5054"/>
                </a:solidFill>
                <a:latin typeface="Advent Pro"/>
                <a:ea typeface="Advent Pro"/>
                <a:cs typeface="Advent Pro"/>
                <a:sym typeface="Advent Pro"/>
              </a:rPr>
              <a:t>Utilizes - wastewater and solid waste</a:t>
            </a:r>
            <a:endParaRPr sz="1700"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241" name="Google Shape;24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7000" y="1288850"/>
            <a:ext cx="838050" cy="52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8"/>
          <p:cNvSpPr txBox="1"/>
          <p:nvPr>
            <p:ph type="title"/>
          </p:nvPr>
        </p:nvSpPr>
        <p:spPr>
          <a:xfrm>
            <a:off x="1234725" y="2143212"/>
            <a:ext cx="6674700" cy="85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 Supply</a:t>
            </a:r>
            <a:endParaRPr/>
          </a:p>
        </p:txBody>
      </p:sp>
      <p:sp>
        <p:nvSpPr>
          <p:cNvPr id="247" name="Google Shape;247;p38"/>
          <p:cNvSpPr txBox="1"/>
          <p:nvPr>
            <p:ph idx="1" type="subTitle"/>
          </p:nvPr>
        </p:nvSpPr>
        <p:spPr>
          <a:xfrm>
            <a:off x="2286075" y="3233787"/>
            <a:ext cx="4572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Gavin Haig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9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Energy Demand</a:t>
            </a:r>
            <a:endParaRPr/>
          </a:p>
        </p:txBody>
      </p:sp>
      <p:graphicFrame>
        <p:nvGraphicFramePr>
          <p:cNvPr id="253" name="Google Shape;253;p39"/>
          <p:cNvGraphicFramePr/>
          <p:nvPr/>
        </p:nvGraphicFramePr>
        <p:xfrm>
          <a:off x="303400" y="1105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{03921C47-5A65-4820-BD7D-026279E59CBB}</a:tableStyleId>
              </a:tblPr>
              <a:tblGrid>
                <a:gridCol w="1590450"/>
                <a:gridCol w="1602175"/>
              </a:tblGrid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Electricity 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Natural Gas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Transportation 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Total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43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54" name="Google Shape;254;p39"/>
          <p:cNvSpPr txBox="1"/>
          <p:nvPr/>
        </p:nvSpPr>
        <p:spPr>
          <a:xfrm>
            <a:off x="303400" y="1130375"/>
            <a:ext cx="4843200" cy="38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    </a:t>
            </a: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2,270,602 MWh</a:t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    1,446,069 MWh</a:t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             27,797 MWh</a:t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"/>
              <a:ea typeface="Advent Pro"/>
              <a:cs typeface="Advent Pro"/>
              <a:sym typeface="Advent Pr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"/>
                <a:ea typeface="Advent Pro"/>
                <a:cs typeface="Advent Pro"/>
                <a:sym typeface="Advent Pro"/>
              </a:rPr>
              <a:t>    3,744,468 MWh</a:t>
            </a:r>
            <a:r>
              <a:rPr lang="en">
                <a:latin typeface="Caveat Brush"/>
                <a:ea typeface="Caveat Brush"/>
                <a:cs typeface="Caveat Brush"/>
                <a:sym typeface="Caveat Brush"/>
              </a:rPr>
              <a:t>  </a:t>
            </a:r>
            <a:endParaRPr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veat Brush"/>
              <a:ea typeface="Caveat Brush"/>
              <a:cs typeface="Caveat Brush"/>
              <a:sym typeface="Caveat Brush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veat Brush"/>
                <a:ea typeface="Caveat Brush"/>
                <a:cs typeface="Caveat Brush"/>
                <a:sym typeface="Caveat Brush"/>
              </a:rPr>
              <a:t>20% Increase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             </a:t>
            </a:r>
            <a:r>
              <a:rPr lang="en">
                <a:latin typeface="Advent Pro Medium"/>
                <a:ea typeface="Advent Pro Medium"/>
                <a:cs typeface="Advent Pro Medium"/>
                <a:sym typeface="Advent Pro Medium"/>
              </a:rPr>
              <a:t>4,493,361 MWh</a:t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veat Brush"/>
                <a:ea typeface="Caveat Brush"/>
                <a:cs typeface="Caveat Brush"/>
                <a:sym typeface="Caveat Brush"/>
              </a:rPr>
              <a:t>Existing Renewables</a:t>
            </a:r>
            <a:r>
              <a:rPr lang="en">
                <a:latin typeface="Advent Pro Medium"/>
                <a:ea typeface="Advent Pro Medium"/>
                <a:cs typeface="Advent Pro Medium"/>
                <a:sym typeface="Advent Pro Medium"/>
              </a:rPr>
              <a:t>      656,000 MWh</a:t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255" name="Google Shape;25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4750" y="1105639"/>
            <a:ext cx="4394299" cy="2691872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9"/>
          <p:cNvSpPr txBox="1"/>
          <p:nvPr/>
        </p:nvSpPr>
        <p:spPr>
          <a:xfrm>
            <a:off x="3752050" y="4137450"/>
            <a:ext cx="259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= 3,83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7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,361 MWh Annual Demand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>
                                            <p:txEl>
                                              <p:pRg end="15" st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0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Renewable Sources</a:t>
            </a:r>
            <a:endParaRPr/>
          </a:p>
        </p:txBody>
      </p:sp>
      <p:pic>
        <p:nvPicPr>
          <p:cNvPr id="262" name="Google Shape;262;p4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8250" y="1348825"/>
            <a:ext cx="4254300" cy="2630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3" name="Google Shape;263;p40"/>
          <p:cNvGraphicFramePr/>
          <p:nvPr/>
        </p:nvGraphicFramePr>
        <p:xfrm>
          <a:off x="720000" y="138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{03921C47-5A65-4820-BD7D-026279E59CBB}</a:tableStyleId>
              </a:tblPr>
              <a:tblGrid>
                <a:gridCol w="1387825"/>
                <a:gridCol w="1387825"/>
              </a:tblGrid>
              <a:tr h="657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Solar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57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Wind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57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Geothermal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  <a:tr h="657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Caveat Brush"/>
                          <a:ea typeface="Caveat Brush"/>
                          <a:cs typeface="Caveat Brush"/>
                          <a:sym typeface="Caveat Brush"/>
                        </a:rPr>
                        <a:t>Total</a:t>
                      </a:r>
                      <a:endParaRPr>
                        <a:latin typeface="Caveat Brush"/>
                        <a:ea typeface="Caveat Brush"/>
                        <a:cs typeface="Caveat Brush"/>
                        <a:sym typeface="Caveat Brush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64" name="Google Shape;264;p40"/>
          <p:cNvSpPr txBox="1"/>
          <p:nvPr/>
        </p:nvSpPr>
        <p:spPr>
          <a:xfrm>
            <a:off x="2111250" y="1408450"/>
            <a:ext cx="1377300" cy="26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 Medium"/>
                <a:ea typeface="Advent Pro Medium"/>
                <a:cs typeface="Advent Pro Medium"/>
                <a:sym typeface="Advent Pro Medium"/>
              </a:rPr>
              <a:t>1,917,531 MWh</a:t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 Medium"/>
                <a:ea typeface="Advent Pro Medium"/>
                <a:cs typeface="Advent Pro Medium"/>
                <a:sym typeface="Advent Pro Medium"/>
              </a:rPr>
              <a:t>407,408 MWh</a:t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dvent Pro Medium"/>
                <a:ea typeface="Advent Pro Medium"/>
                <a:cs typeface="Advent Pro Medium"/>
                <a:sym typeface="Advent Pro Medium"/>
              </a:rPr>
              <a:t>1,527,907 MWh</a:t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dvent Pro"/>
                <a:ea typeface="Advent Pro"/>
                <a:cs typeface="Advent Pro"/>
                <a:sym typeface="Advent Pro"/>
              </a:rPr>
              <a:t>3,853,283 MWh</a:t>
            </a:r>
            <a:endParaRPr b="1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265" name="Google Shape;265;p40"/>
          <p:cNvSpPr txBox="1"/>
          <p:nvPr/>
        </p:nvSpPr>
        <p:spPr>
          <a:xfrm>
            <a:off x="2366300" y="4358525"/>
            <a:ext cx="2669400" cy="3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3,853,283 MWh &gt; 3,837,361 MWh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1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Fly through </a:t>
            </a:r>
            <a:endParaRPr/>
          </a:p>
        </p:txBody>
      </p:sp>
      <p:sp>
        <p:nvSpPr>
          <p:cNvPr id="271" name="Google Shape;271;p41"/>
          <p:cNvSpPr txBox="1"/>
          <p:nvPr/>
        </p:nvSpPr>
        <p:spPr>
          <a:xfrm>
            <a:off x="876250" y="1474650"/>
            <a:ext cx="7907700" cy="18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272" name="Google Shape;272;p41" title="Salt Lake City Fly Thru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3321" y="982450"/>
            <a:ext cx="5937363" cy="33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Discussion: Wind</a:t>
            </a:r>
            <a:endParaRPr b="1"/>
          </a:p>
        </p:txBody>
      </p:sp>
      <p:sp>
        <p:nvSpPr>
          <p:cNvPr id="278" name="Google Shape;278;p42"/>
          <p:cNvSpPr txBox="1"/>
          <p:nvPr/>
        </p:nvSpPr>
        <p:spPr>
          <a:xfrm>
            <a:off x="341950" y="1360675"/>
            <a:ext cx="4153200" cy="29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-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3 Arrays of 1EA 15MW RWT Turbines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-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Max Power: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315 MW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"/>
              <a:buChar char="-"/>
            </a:pP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11% 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of Total Energy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-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LCOE of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$0.14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id="279" name="Google Shape;2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200" y="1256002"/>
            <a:ext cx="4321975" cy="289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3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Wind Farm Location</a:t>
            </a:r>
            <a:endParaRPr/>
          </a:p>
        </p:txBody>
      </p:sp>
      <p:pic>
        <p:nvPicPr>
          <p:cNvPr id="285" name="Google Shape;28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325" y="1195225"/>
            <a:ext cx="3718419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5029" y="1366200"/>
            <a:ext cx="5286651" cy="317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4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Discussion: Solar</a:t>
            </a:r>
            <a:endParaRPr/>
          </a:p>
        </p:txBody>
      </p:sp>
      <p:sp>
        <p:nvSpPr>
          <p:cNvPr id="292" name="Google Shape;292;p44"/>
          <p:cNvSpPr txBox="1"/>
          <p:nvPr>
            <p:ph idx="1" type="body"/>
          </p:nvPr>
        </p:nvSpPr>
        <p:spPr>
          <a:xfrm>
            <a:off x="720000" y="1123975"/>
            <a:ext cx="381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2-Axis Solar Panels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Bi-Facial 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Max Power: </a:t>
            </a: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769 MW</a:t>
            </a:r>
            <a:endParaRPr b="1" sz="1400"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50%</a:t>
            </a:r>
            <a:r>
              <a:rPr lang="en" sz="1400"/>
              <a:t> of Total Energy</a:t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LCOE of </a:t>
            </a: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$0.06</a:t>
            </a:r>
            <a:endParaRPr b="1" sz="1400"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descr="Double-Sided Solar Panels That Track The Sun Could Produce 35% More Energy" id="293" name="Google Shape;293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0051" y="1017125"/>
            <a:ext cx="3240324" cy="1826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lar Resource Maps and Data | Geospatial Data Science | NLR" id="294" name="Google Shape;294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4025" y="2906750"/>
            <a:ext cx="3091404" cy="200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Development Discussion: Geothermal</a:t>
            </a:r>
            <a:endParaRPr/>
          </a:p>
        </p:txBody>
      </p:sp>
      <p:sp>
        <p:nvSpPr>
          <p:cNvPr id="300" name="Google Shape;300;p45"/>
          <p:cNvSpPr txBox="1"/>
          <p:nvPr>
            <p:ph idx="1" type="body"/>
          </p:nvPr>
        </p:nvSpPr>
        <p:spPr>
          <a:xfrm>
            <a:off x="720000" y="1152475"/>
            <a:ext cx="3530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64 Hydrothermal Wells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Max Power: </a:t>
            </a: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185 MW</a:t>
            </a:r>
            <a:endParaRPr b="1" sz="1400"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40%</a:t>
            </a:r>
            <a:r>
              <a:rPr lang="en" sz="1400"/>
              <a:t> of Total Energy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LCOE of </a:t>
            </a:r>
            <a:r>
              <a:rPr b="1" lang="en" sz="1400">
                <a:latin typeface="Advent Pro"/>
                <a:ea typeface="Advent Pro"/>
                <a:cs typeface="Advent Pro"/>
                <a:sym typeface="Advent Pro"/>
              </a:rPr>
              <a:t>$0.11</a:t>
            </a:r>
            <a:endParaRPr b="1" sz="1400">
              <a:latin typeface="Advent Pro"/>
              <a:ea typeface="Advent Pro"/>
              <a:cs typeface="Advent Pro"/>
              <a:sym typeface="Advent Pro"/>
            </a:endParaRPr>
          </a:p>
        </p:txBody>
      </p:sp>
      <p:pic>
        <p:nvPicPr>
          <p:cNvPr id="301" name="Google Shape;30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8525" y="1119914"/>
            <a:ext cx="4588500" cy="2903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200" y="152400"/>
            <a:ext cx="341957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6"/>
          <p:cNvSpPr/>
          <p:nvPr/>
        </p:nvSpPr>
        <p:spPr>
          <a:xfrm>
            <a:off x="4131900" y="1025850"/>
            <a:ext cx="719400" cy="619800"/>
          </a:xfrm>
          <a:prstGeom prst="ellipse">
            <a:avLst/>
          </a:prstGeom>
          <a:noFill/>
          <a:ln cap="flat" cmpd="sng" w="2857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/>
          <p:nvPr>
            <p:ph idx="3" type="subTitle"/>
          </p:nvPr>
        </p:nvSpPr>
        <p:spPr>
          <a:xfrm>
            <a:off x="1193113" y="1992825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Apx. $173 a month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$2,076 a year</a:t>
            </a:r>
            <a:endParaRPr/>
          </a:p>
        </p:txBody>
      </p:sp>
      <p:sp>
        <p:nvSpPr>
          <p:cNvPr id="313" name="Google Shape;313;p47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Cost Comparison </a:t>
            </a:r>
            <a:endParaRPr/>
          </a:p>
        </p:txBody>
      </p:sp>
      <p:sp>
        <p:nvSpPr>
          <p:cNvPr id="314" name="Google Shape;314;p47"/>
          <p:cNvSpPr txBox="1"/>
          <p:nvPr>
            <p:ph idx="1" type="subTitle"/>
          </p:nvPr>
        </p:nvSpPr>
        <p:spPr>
          <a:xfrm>
            <a:off x="1830175" y="1508079"/>
            <a:ext cx="18288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</a:t>
            </a:r>
            <a:endParaRPr/>
          </a:p>
        </p:txBody>
      </p:sp>
      <p:sp>
        <p:nvSpPr>
          <p:cNvPr id="315" name="Google Shape;315;p47"/>
          <p:cNvSpPr txBox="1"/>
          <p:nvPr>
            <p:ph idx="2" type="subTitle"/>
          </p:nvPr>
        </p:nvSpPr>
        <p:spPr>
          <a:xfrm>
            <a:off x="5485025" y="1627125"/>
            <a:ext cx="2024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 Renewables</a:t>
            </a:r>
            <a:endParaRPr/>
          </a:p>
        </p:txBody>
      </p:sp>
      <p:sp>
        <p:nvSpPr>
          <p:cNvPr id="316" name="Google Shape;316;p47"/>
          <p:cNvSpPr txBox="1"/>
          <p:nvPr>
            <p:ph idx="4" type="subTitle"/>
          </p:nvPr>
        </p:nvSpPr>
        <p:spPr>
          <a:xfrm>
            <a:off x="4945925" y="2111825"/>
            <a:ext cx="3102900" cy="100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Weighted LCOE: $0.09/kWH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$66.90 (31 days)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→ $800 a year</a:t>
            </a:r>
            <a:endParaRPr/>
          </a:p>
        </p:txBody>
      </p:sp>
      <p:sp>
        <p:nvSpPr>
          <p:cNvPr id="317" name="Google Shape;317;p47"/>
          <p:cNvSpPr txBox="1"/>
          <p:nvPr/>
        </p:nvSpPr>
        <p:spPr>
          <a:xfrm>
            <a:off x="3020550" y="3890925"/>
            <a:ext cx="31029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&gt; $1,000!!</a:t>
            </a:r>
            <a:endParaRPr b="1" sz="2300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Emissions  </a:t>
            </a:r>
            <a:endParaRPr/>
          </a:p>
        </p:txBody>
      </p:sp>
      <p:pic>
        <p:nvPicPr>
          <p:cNvPr id="323" name="Google Shape;323;p4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0424" y="1304750"/>
            <a:ext cx="4568451" cy="282482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8"/>
          <p:cNvSpPr txBox="1"/>
          <p:nvPr/>
        </p:nvSpPr>
        <p:spPr>
          <a:xfrm>
            <a:off x="199025" y="1225450"/>
            <a:ext cx="3966300" cy="29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-"/>
            </a:pPr>
            <a:r>
              <a:rPr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Current: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3,118,623 Metric Tons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CO₂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-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Post Renewables: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499,498 </a:t>
            </a: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Metric Tons CO₂ 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"/>
              <a:buChar char="-"/>
            </a:pPr>
            <a:r>
              <a:rPr b="1" lang="en">
                <a:solidFill>
                  <a:schemeClr val="lt1"/>
                </a:solidFill>
                <a:latin typeface="Advent Pro"/>
                <a:ea typeface="Advent Pro"/>
                <a:cs typeface="Advent Pro"/>
                <a:sym typeface="Advent Pro"/>
              </a:rPr>
              <a:t>2,619,125 Metric Tons CO₂</a:t>
            </a:r>
            <a:endParaRPr b="1">
              <a:solidFill>
                <a:schemeClr val="lt1"/>
              </a:solidFill>
              <a:latin typeface="Advent Pro"/>
              <a:ea typeface="Advent Pro"/>
              <a:cs typeface="Advent Pro"/>
              <a:sym typeface="Advent Pr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/>
          <p:nvPr>
            <p:ph type="title"/>
          </p:nvPr>
        </p:nvSpPr>
        <p:spPr>
          <a:xfrm>
            <a:off x="1234650" y="2071737"/>
            <a:ext cx="6674700" cy="85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0"/>
          <p:cNvSpPr txBox="1"/>
          <p:nvPr>
            <p:ph type="title"/>
          </p:nvPr>
        </p:nvSpPr>
        <p:spPr>
          <a:xfrm>
            <a:off x="327925" y="1412913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Thermal Battery</a:t>
            </a:r>
            <a:endParaRPr/>
          </a:p>
        </p:txBody>
      </p:sp>
      <p:sp>
        <p:nvSpPr>
          <p:cNvPr id="335" name="Google Shape;335;p50"/>
          <p:cNvSpPr txBox="1"/>
          <p:nvPr>
            <p:ph idx="1" type="subTitle"/>
          </p:nvPr>
        </p:nvSpPr>
        <p:spPr>
          <a:xfrm>
            <a:off x="720000" y="3481238"/>
            <a:ext cx="2336400" cy="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50"/>
          <p:cNvSpPr txBox="1"/>
          <p:nvPr>
            <p:ph idx="2" type="title"/>
          </p:nvPr>
        </p:nvSpPr>
        <p:spPr>
          <a:xfrm>
            <a:off x="3203763" y="1412913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Chemical Battery</a:t>
            </a:r>
            <a:endParaRPr/>
          </a:p>
        </p:txBody>
      </p:sp>
      <p:sp>
        <p:nvSpPr>
          <p:cNvPr id="337" name="Google Shape;337;p50"/>
          <p:cNvSpPr txBox="1"/>
          <p:nvPr>
            <p:ph idx="4" type="title"/>
          </p:nvPr>
        </p:nvSpPr>
        <p:spPr>
          <a:xfrm>
            <a:off x="6304638" y="1412913"/>
            <a:ext cx="23364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Pumped Hydro</a:t>
            </a:r>
            <a:endParaRPr/>
          </a:p>
        </p:txBody>
      </p:sp>
      <p:sp>
        <p:nvSpPr>
          <p:cNvPr id="338" name="Google Shape;338;p50"/>
          <p:cNvSpPr txBox="1"/>
          <p:nvPr>
            <p:ph idx="6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</a:t>
            </a:r>
            <a:endParaRPr/>
          </a:p>
        </p:txBody>
      </p:sp>
      <p:pic>
        <p:nvPicPr>
          <p:cNvPr id="339" name="Google Shape;33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075" y="2089499"/>
            <a:ext cx="2636125" cy="173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4225" y="2158550"/>
            <a:ext cx="2715476" cy="15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1375" y="2009978"/>
            <a:ext cx="3242925" cy="18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Apx. Location for Storage</a:t>
            </a:r>
            <a:endParaRPr/>
          </a:p>
        </p:txBody>
      </p:sp>
      <p:pic>
        <p:nvPicPr>
          <p:cNvPr id="347" name="Google Shape;34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7050" y="1268025"/>
            <a:ext cx="3787024" cy="2607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250" y="1248888"/>
            <a:ext cx="3432262" cy="2607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1"/>
          <p:cNvSpPr txBox="1"/>
          <p:nvPr/>
        </p:nvSpPr>
        <p:spPr>
          <a:xfrm>
            <a:off x="634025" y="3925300"/>
            <a:ext cx="34764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Thermal/Chemical 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proposed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locations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350" name="Google Shape;350;p51"/>
          <p:cNvSpPr txBox="1"/>
          <p:nvPr/>
        </p:nvSpPr>
        <p:spPr>
          <a:xfrm>
            <a:off x="4787050" y="3993100"/>
            <a:ext cx="36153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Pumped Hydro proposed location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2"/>
          <p:cNvSpPr txBox="1"/>
          <p:nvPr>
            <p:ph idx="1" type="subTitle"/>
          </p:nvPr>
        </p:nvSpPr>
        <p:spPr>
          <a:xfrm>
            <a:off x="2286075" y="3233787"/>
            <a:ext cx="45720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Ian Whicker</a:t>
            </a:r>
            <a:endParaRPr/>
          </a:p>
        </p:txBody>
      </p:sp>
      <p:sp>
        <p:nvSpPr>
          <p:cNvPr id="356" name="Google Shape;356;p52"/>
          <p:cNvSpPr txBox="1"/>
          <p:nvPr>
            <p:ph type="title"/>
          </p:nvPr>
        </p:nvSpPr>
        <p:spPr>
          <a:xfrm>
            <a:off x="1234650" y="2050362"/>
            <a:ext cx="6674700" cy="85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Impacts and Mitigation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3"/>
          <p:cNvSpPr txBox="1"/>
          <p:nvPr>
            <p:ph idx="1" type="subTitle"/>
          </p:nvPr>
        </p:nvSpPr>
        <p:spPr>
          <a:xfrm>
            <a:off x="1169325" y="1496600"/>
            <a:ext cx="3402600" cy="415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Advent Pro"/>
                <a:ea typeface="Advent Pro"/>
                <a:cs typeface="Advent Pro"/>
                <a:sym typeface="Advent Pro"/>
              </a:rPr>
              <a:t>M</a:t>
            </a:r>
            <a:r>
              <a:rPr b="1" lang="en" sz="1600">
                <a:latin typeface="Advent Pro"/>
                <a:ea typeface="Advent Pro"/>
                <a:cs typeface="Advent Pro"/>
                <a:sym typeface="Advent Pro"/>
              </a:rPr>
              <a:t>itigation</a:t>
            </a:r>
            <a:endParaRPr b="1" sz="1600">
              <a:latin typeface="Advent Pro"/>
              <a:ea typeface="Advent Pro"/>
              <a:cs typeface="Advent Pro"/>
              <a:sym typeface="Advent Pro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Wind speed trackers throughout the facility.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</a:pPr>
            <a:r>
              <a:rPr lang="en" sz="12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will lower bat related fatalities.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●"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Bats prefer to fly in low wind conditions.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Facility p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owered</a:t>
            </a: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off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Char char="●"/>
            </a:pPr>
            <a:r>
              <a:rPr lang="en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Painting one blade black lowers birds hits by 72%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Land Will Be Used for Agriculture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Advent Pro"/>
              <a:ea typeface="Advent Pro"/>
              <a:cs typeface="Advent Pro"/>
              <a:sym typeface="Advent Pro"/>
            </a:endParaRPr>
          </a:p>
        </p:txBody>
      </p:sp>
      <p:sp>
        <p:nvSpPr>
          <p:cNvPr id="362" name="Google Shape;362;p53"/>
          <p:cNvSpPr txBox="1"/>
          <p:nvPr>
            <p:ph type="title"/>
          </p:nvPr>
        </p:nvSpPr>
        <p:spPr>
          <a:xfrm>
            <a:off x="1169313" y="1130893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Birds &amp; Bats</a:t>
            </a:r>
            <a:endParaRPr/>
          </a:p>
        </p:txBody>
      </p:sp>
      <p:sp>
        <p:nvSpPr>
          <p:cNvPr id="363" name="Google Shape;363;p53"/>
          <p:cNvSpPr txBox="1"/>
          <p:nvPr>
            <p:ph idx="15" type="title"/>
          </p:nvPr>
        </p:nvSpPr>
        <p:spPr>
          <a:xfrm>
            <a:off x="720000" y="421102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Turbines (wildlife)</a:t>
            </a:r>
            <a:endParaRPr/>
          </a:p>
        </p:txBody>
      </p:sp>
      <p:pic>
        <p:nvPicPr>
          <p:cNvPr descr="Wind turbine blade painted black | Wind turbine blade painte… | Flickr" id="364" name="Google Shape;36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8904" y="3003774"/>
            <a:ext cx="3288584" cy="184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nd turbine in landscape as a metaphoric expression for climate change.  Aerial view to windmill. (Provided by Getty Images)" id="365" name="Google Shape;36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0964" y="691689"/>
            <a:ext cx="3164472" cy="2107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1200" y="131750"/>
            <a:ext cx="5721599" cy="4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5"/>
          <p:cNvSpPr txBox="1"/>
          <p:nvPr>
            <p:ph idx="8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Turbines(human)</a:t>
            </a:r>
            <a:endParaRPr/>
          </a:p>
        </p:txBody>
      </p:sp>
      <p:sp>
        <p:nvSpPr>
          <p:cNvPr id="376" name="Google Shape;376;p55"/>
          <p:cNvSpPr txBox="1"/>
          <p:nvPr>
            <p:ph idx="4" type="title"/>
          </p:nvPr>
        </p:nvSpPr>
        <p:spPr>
          <a:xfrm>
            <a:off x="997311" y="340982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5"/>
          <p:cNvSpPr txBox="1"/>
          <p:nvPr>
            <p:ph idx="5" type="subTitle"/>
          </p:nvPr>
        </p:nvSpPr>
        <p:spPr>
          <a:xfrm>
            <a:off x="997308" y="253125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5"/>
          <p:cNvSpPr txBox="1"/>
          <p:nvPr>
            <p:ph idx="6" type="title"/>
          </p:nvPr>
        </p:nvSpPr>
        <p:spPr>
          <a:xfrm>
            <a:off x="5921834" y="79447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55"/>
          <p:cNvSpPr txBox="1"/>
          <p:nvPr>
            <p:ph idx="7" type="subTitle"/>
          </p:nvPr>
        </p:nvSpPr>
        <p:spPr>
          <a:xfrm>
            <a:off x="5864184" y="1216725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5"/>
          <p:cNvSpPr txBox="1"/>
          <p:nvPr>
            <p:ph type="title"/>
          </p:nvPr>
        </p:nvSpPr>
        <p:spPr>
          <a:xfrm>
            <a:off x="2069821" y="167737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Aviation</a:t>
            </a:r>
            <a:endParaRPr/>
          </a:p>
        </p:txBody>
      </p:sp>
      <p:sp>
        <p:nvSpPr>
          <p:cNvPr id="381" name="Google Shape;381;p55"/>
          <p:cNvSpPr txBox="1"/>
          <p:nvPr>
            <p:ph idx="1" type="subTitle"/>
          </p:nvPr>
        </p:nvSpPr>
        <p:spPr>
          <a:xfrm>
            <a:off x="-4" y="993625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55"/>
          <p:cNvSpPr txBox="1"/>
          <p:nvPr>
            <p:ph idx="2" type="title"/>
          </p:nvPr>
        </p:nvSpPr>
        <p:spPr>
          <a:xfrm>
            <a:off x="5921837" y="1686488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</a:t>
            </a:r>
            <a:endParaRPr/>
          </a:p>
        </p:txBody>
      </p:sp>
      <p:sp>
        <p:nvSpPr>
          <p:cNvPr id="383" name="Google Shape;383;p55"/>
          <p:cNvSpPr txBox="1"/>
          <p:nvPr>
            <p:ph idx="3" type="subTitle"/>
          </p:nvPr>
        </p:nvSpPr>
        <p:spPr>
          <a:xfrm>
            <a:off x="5921831" y="253113"/>
            <a:ext cx="20118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4" name="Google Shape;384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0625" y="3409824"/>
            <a:ext cx="2501400" cy="166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5"/>
          <p:cNvSpPr txBox="1"/>
          <p:nvPr/>
        </p:nvSpPr>
        <p:spPr>
          <a:xfrm>
            <a:off x="1325075" y="2107688"/>
            <a:ext cx="2433300" cy="12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Height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of the Turbines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Night time lights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386" name="Google Shape;386;p55"/>
          <p:cNvSpPr txBox="1"/>
          <p:nvPr/>
        </p:nvSpPr>
        <p:spPr>
          <a:xfrm>
            <a:off x="5474350" y="2107700"/>
            <a:ext cx="2629500" cy="25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Minimal Impact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Placed Far Enough From 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Residential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Areas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Land Used for Agriculture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6"/>
          <p:cNvSpPr txBox="1"/>
          <p:nvPr>
            <p:ph type="title"/>
          </p:nvPr>
        </p:nvSpPr>
        <p:spPr>
          <a:xfrm>
            <a:off x="2069821" y="1677375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</a:t>
            </a:r>
            <a:endParaRPr/>
          </a:p>
        </p:txBody>
      </p:sp>
      <p:sp>
        <p:nvSpPr>
          <p:cNvPr id="392" name="Google Shape;392;p56"/>
          <p:cNvSpPr txBox="1"/>
          <p:nvPr>
            <p:ph idx="2" type="title"/>
          </p:nvPr>
        </p:nvSpPr>
        <p:spPr>
          <a:xfrm>
            <a:off x="5921837" y="1686488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Geothermal</a:t>
            </a:r>
            <a:endParaRPr/>
          </a:p>
        </p:txBody>
      </p:sp>
      <p:sp>
        <p:nvSpPr>
          <p:cNvPr id="393" name="Google Shape;393;p56"/>
          <p:cNvSpPr txBox="1"/>
          <p:nvPr>
            <p:ph idx="8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Solar and Geothermal Impact</a:t>
            </a:r>
            <a:endParaRPr/>
          </a:p>
        </p:txBody>
      </p:sp>
      <p:sp>
        <p:nvSpPr>
          <p:cNvPr id="394" name="Google Shape;394;p56"/>
          <p:cNvSpPr txBox="1"/>
          <p:nvPr/>
        </p:nvSpPr>
        <p:spPr>
          <a:xfrm>
            <a:off x="1451925" y="2105850"/>
            <a:ext cx="2814000" cy="24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Minimal 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impact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Most impact during construction.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Sediment basins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Government bond for recycling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Land Will Be Used for Agriculture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395" name="Google Shape;395;p56"/>
          <p:cNvSpPr txBox="1"/>
          <p:nvPr/>
        </p:nvSpPr>
        <p:spPr>
          <a:xfrm>
            <a:off x="5373000" y="2151975"/>
            <a:ext cx="2617800" cy="211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Minimal impact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Closed loop system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Facility will utilize 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non-potable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waste water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7"/>
          <p:cNvSpPr txBox="1"/>
          <p:nvPr>
            <p:ph type="title"/>
          </p:nvPr>
        </p:nvSpPr>
        <p:spPr>
          <a:xfrm>
            <a:off x="530496" y="1492850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Pumped</a:t>
            </a:r>
            <a:r>
              <a:rPr lang="en"/>
              <a:t> Hydro</a:t>
            </a:r>
            <a:endParaRPr/>
          </a:p>
        </p:txBody>
      </p:sp>
      <p:sp>
        <p:nvSpPr>
          <p:cNvPr id="401" name="Google Shape;401;p57"/>
          <p:cNvSpPr txBox="1"/>
          <p:nvPr>
            <p:ph idx="2" type="title"/>
          </p:nvPr>
        </p:nvSpPr>
        <p:spPr>
          <a:xfrm>
            <a:off x="3223249" y="1492850"/>
            <a:ext cx="21729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Chemical Batteries</a:t>
            </a:r>
            <a:endParaRPr/>
          </a:p>
        </p:txBody>
      </p:sp>
      <p:sp>
        <p:nvSpPr>
          <p:cNvPr id="402" name="Google Shape;402;p57"/>
          <p:cNvSpPr txBox="1"/>
          <p:nvPr>
            <p:ph idx="4" type="title"/>
          </p:nvPr>
        </p:nvSpPr>
        <p:spPr>
          <a:xfrm>
            <a:off x="6336986" y="1492850"/>
            <a:ext cx="2011800" cy="365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Thermal Batteries</a:t>
            </a:r>
            <a:endParaRPr/>
          </a:p>
        </p:txBody>
      </p:sp>
      <p:sp>
        <p:nvSpPr>
          <p:cNvPr id="403" name="Google Shape;403;p57"/>
          <p:cNvSpPr txBox="1"/>
          <p:nvPr>
            <p:ph idx="8"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Storage Impact</a:t>
            </a:r>
            <a:endParaRPr/>
          </a:p>
        </p:txBody>
      </p:sp>
      <p:sp>
        <p:nvSpPr>
          <p:cNvPr id="404" name="Google Shape;404;p57"/>
          <p:cNvSpPr txBox="1"/>
          <p:nvPr/>
        </p:nvSpPr>
        <p:spPr>
          <a:xfrm>
            <a:off x="356350" y="2221175"/>
            <a:ext cx="2110500" cy="2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Environment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Minimal Impact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Construction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Only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Visual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Impacted View of the Mountain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05" name="Google Shape;405;p57"/>
          <p:cNvSpPr txBox="1"/>
          <p:nvPr/>
        </p:nvSpPr>
        <p:spPr>
          <a:xfrm>
            <a:off x="3223250" y="2221175"/>
            <a:ext cx="2269800" cy="28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Fire Hazard Minimal 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Chemical</a:t>
            </a: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 leak Minimal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Visual Impact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Mitigation 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Reinforced Concrete Wall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06" name="Google Shape;406;p57"/>
          <p:cNvSpPr txBox="1"/>
          <p:nvPr/>
        </p:nvSpPr>
        <p:spPr>
          <a:xfrm>
            <a:off x="6214850" y="2232700"/>
            <a:ext cx="2341500" cy="28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Impact Minimal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Possible Release of Toxic Gas During Disposal/Failure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Mitigation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dvent Pro Medium"/>
              <a:buChar char="●"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Toxic Gas Detectors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8"/>
          <p:cNvSpPr txBox="1"/>
          <p:nvPr>
            <p:ph type="title"/>
          </p:nvPr>
        </p:nvSpPr>
        <p:spPr>
          <a:xfrm>
            <a:off x="720000" y="425514"/>
            <a:ext cx="7704000" cy="45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Wrap up</a:t>
            </a:r>
            <a:endParaRPr/>
          </a:p>
        </p:txBody>
      </p:sp>
      <p:sp>
        <p:nvSpPr>
          <p:cNvPr id="412" name="Google Shape;412;p58"/>
          <p:cNvSpPr txBox="1"/>
          <p:nvPr>
            <p:ph idx="1" type="body"/>
          </p:nvPr>
        </p:nvSpPr>
        <p:spPr>
          <a:xfrm>
            <a:off x="720000" y="1152475"/>
            <a:ext cx="38520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8"/>
          <p:cNvSpPr txBox="1"/>
          <p:nvPr/>
        </p:nvSpPr>
        <p:spPr>
          <a:xfrm>
            <a:off x="6232875" y="882713"/>
            <a:ext cx="20412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STORAGE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414" name="Google Shape;41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2000" y="1758344"/>
            <a:ext cx="2302000" cy="1289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00" y="1702050"/>
            <a:ext cx="2041199" cy="1364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uble-Sided Solar Panels That Track The Sun Could Produce 35% More Energy" id="416" name="Google Shape;416;p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2950" y="3722500"/>
            <a:ext cx="2504999" cy="141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03850" y="1668775"/>
            <a:ext cx="2231278" cy="1411976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58"/>
          <p:cNvSpPr txBox="1"/>
          <p:nvPr/>
        </p:nvSpPr>
        <p:spPr>
          <a:xfrm>
            <a:off x="4926438" y="1409950"/>
            <a:ext cx="1460400" cy="2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Chemical Battery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19" name="Google Shape;419;p58"/>
          <p:cNvSpPr txBox="1"/>
          <p:nvPr/>
        </p:nvSpPr>
        <p:spPr>
          <a:xfrm>
            <a:off x="7312600" y="1322338"/>
            <a:ext cx="1360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Pumped Hydro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20" name="Google Shape;420;p58"/>
          <p:cNvSpPr txBox="1"/>
          <p:nvPr/>
        </p:nvSpPr>
        <p:spPr>
          <a:xfrm>
            <a:off x="6076800" y="3152788"/>
            <a:ext cx="15132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Thermal Battery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21" name="Google Shape;421;p58"/>
          <p:cNvSpPr txBox="1"/>
          <p:nvPr/>
        </p:nvSpPr>
        <p:spPr>
          <a:xfrm>
            <a:off x="356350" y="1263975"/>
            <a:ext cx="10725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Turbines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22" name="Google Shape;422;p58"/>
          <p:cNvSpPr txBox="1"/>
          <p:nvPr/>
        </p:nvSpPr>
        <p:spPr>
          <a:xfrm>
            <a:off x="2881975" y="1263975"/>
            <a:ext cx="1118700" cy="2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Geothermal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23" name="Google Shape;423;p58"/>
          <p:cNvSpPr txBox="1"/>
          <p:nvPr/>
        </p:nvSpPr>
        <p:spPr>
          <a:xfrm>
            <a:off x="1820975" y="3322300"/>
            <a:ext cx="140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PV Solar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sp>
        <p:nvSpPr>
          <p:cNvPr id="424" name="Google Shape;424;p58"/>
          <p:cNvSpPr txBox="1"/>
          <p:nvPr/>
        </p:nvSpPr>
        <p:spPr>
          <a:xfrm>
            <a:off x="1791438" y="974975"/>
            <a:ext cx="888000" cy="3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dvent Pro Medium"/>
                <a:ea typeface="Advent Pro Medium"/>
                <a:cs typeface="Advent Pro Medium"/>
                <a:sym typeface="Advent Pro Medium"/>
              </a:rPr>
              <a:t>SUPPLY</a:t>
            </a:r>
            <a:endParaRPr>
              <a:solidFill>
                <a:schemeClr val="lt1"/>
              </a:solidFill>
              <a:latin typeface="Advent Pro Medium"/>
              <a:ea typeface="Advent Pro Medium"/>
              <a:cs typeface="Advent Pro Medium"/>
              <a:sym typeface="Advent Pro Medium"/>
            </a:endParaRPr>
          </a:p>
        </p:txBody>
      </p:sp>
      <p:pic>
        <p:nvPicPr>
          <p:cNvPr id="425" name="Google Shape;425;p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54900" y="3534279"/>
            <a:ext cx="2504999" cy="1645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5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00263" y="1901458"/>
            <a:ext cx="2041201" cy="1136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9"/>
          <p:cNvSpPr txBox="1"/>
          <p:nvPr>
            <p:ph type="ctrTitle"/>
          </p:nvPr>
        </p:nvSpPr>
        <p:spPr>
          <a:xfrm>
            <a:off x="2040600" y="1554575"/>
            <a:ext cx="5063400" cy="2180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432" name="Google Shape;432;p59"/>
          <p:cNvSpPr txBox="1"/>
          <p:nvPr>
            <p:ph idx="1" type="subTitle"/>
          </p:nvPr>
        </p:nvSpPr>
        <p:spPr>
          <a:xfrm>
            <a:off x="2392525" y="3880700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ternational Mountain Day Minitheme by Slidesgo">
  <a:themeElements>
    <a:clrScheme name="Simple Light">
      <a:dk1>
        <a:srgbClr val="FCF6F0"/>
      </a:dk1>
      <a:lt1>
        <a:srgbClr val="3B251F"/>
      </a:lt1>
      <a:dk2>
        <a:srgbClr val="7D5444"/>
      </a:dk2>
      <a:lt2>
        <a:srgbClr val="BE8974"/>
      </a:lt2>
      <a:accent1>
        <a:srgbClr val="D5B89F"/>
      </a:accent1>
      <a:accent2>
        <a:srgbClr val="DBA46C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B251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